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9144000"/>
  <p:notesSz cx="6858000" cy="9144000"/>
  <p:embeddedFontLst>
    <p:embeddedFont>
      <p:font typeface="Montserrat"/>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7e8b280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7e8b28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6f53307a2_0_6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6f53307a2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Ondergrens volwassenheid 21</a:t>
            </a:r>
            <a:r>
              <a:rPr lang="en" sz="1200">
                <a:solidFill>
                  <a:schemeClr val="dk1"/>
                </a:solidFill>
              </a:rPr>
              <a:t>à</a:t>
            </a:r>
            <a:r>
              <a:rPr lang="en" sz="1200">
                <a:solidFill>
                  <a:schemeClr val="dk1"/>
                </a:solidFill>
                <a:latin typeface="Calibri"/>
                <a:ea typeface="Calibri"/>
                <a:cs typeface="Calibri"/>
                <a:sym typeface="Calibri"/>
              </a:rPr>
              <a:t> als experimenteren voorbij is, of door ingrijpende gebeurtenis (geboorte)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Hoe ontwikkeling verloopt ligt aan</a:t>
            </a:r>
            <a:r>
              <a:rPr lang="en" sz="1200">
                <a:solidFill>
                  <a:schemeClr val="dk1"/>
                </a:solidFill>
              </a:rPr>
              <a:t>à</a:t>
            </a:r>
            <a:r>
              <a:rPr lang="en" sz="1200">
                <a:solidFill>
                  <a:schemeClr val="dk1"/>
                </a:solidFill>
                <a:latin typeface="Calibri"/>
                <a:ea typeface="Calibri"/>
                <a:cs typeface="Calibri"/>
                <a:sym typeface="Calibri"/>
              </a:rPr>
              <a:t>werken/niet werken, aard van het werk, wel of geen relatie/kinderen, wonen in stad/dorp</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6f53307a2_0_6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6f53307a2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sz="2000">
                <a:solidFill>
                  <a:schemeClr val="dk1"/>
                </a:solidFill>
              </a:rPr>
              <a:t>Diversiteit groot20ers met kleine kinderen. Ook nog 40ers met kinderwens, sommige 40ers al opa/oma.</a:t>
            </a:r>
            <a:br>
              <a:rPr b="1" lang="en" sz="2000">
                <a:solidFill>
                  <a:schemeClr val="dk1"/>
                </a:solidFill>
              </a:rPr>
            </a:br>
            <a:r>
              <a:rPr b="1" lang="en" sz="2000">
                <a:solidFill>
                  <a:schemeClr val="dk1"/>
                </a:solidFill>
              </a:rPr>
              <a:t>Sommigen maatschappelijke carrière (‘goede baan’), sommige richten zich op gezin. Ook nog velen die wilde jaren verlengen.</a:t>
            </a:r>
            <a:br>
              <a:rPr b="1" lang="en" sz="2000">
                <a:solidFill>
                  <a:schemeClr val="dk1"/>
                </a:solidFill>
              </a:rPr>
            </a:br>
            <a:r>
              <a:rPr b="1" lang="en" sz="2000">
                <a:solidFill>
                  <a:schemeClr val="dk1"/>
                </a:solidFill>
              </a:rPr>
              <a:t>Vrouwen maatsch carierre/ gezin/combi werk/gezin?BOM/kinderloze relatie</a:t>
            </a:r>
            <a:br>
              <a:rPr b="1" lang="en" sz="2000">
                <a:solidFill>
                  <a:schemeClr val="dk1"/>
                </a:solidFill>
              </a:rPr>
            </a:br>
            <a:r>
              <a:rPr b="1" lang="en" sz="2000">
                <a:solidFill>
                  <a:schemeClr val="dk1"/>
                </a:solidFill>
              </a:rPr>
              <a:t>Grofwegeerste 10 jaar onstuimiger dan 2e 10 (stabiliteit), voor 30e elementaire keuzesrelatie,samenwonen, trouwen, krijgen vaste werkkring</a:t>
            </a:r>
            <a:br>
              <a:rPr b="1" lang="en" sz="2000">
                <a:solidFill>
                  <a:schemeClr val="dk1"/>
                </a:solidFill>
              </a:rPr>
            </a:br>
            <a:r>
              <a:rPr b="1" lang="en" sz="2000">
                <a:solidFill>
                  <a:schemeClr val="dk1"/>
                </a:solidFill>
              </a:rPr>
              <a:t>Cognitieve ontwikkelingcognitieve topprestaties tussen 30 en 40 (ja.ja Eddie!!)</a:t>
            </a:r>
            <a:br>
              <a:rPr b="1" lang="en" sz="2000">
                <a:solidFill>
                  <a:schemeClr val="dk1"/>
                </a:solidFill>
              </a:rPr>
            </a:br>
            <a:r>
              <a:rPr b="1" lang="en" sz="2000">
                <a:solidFill>
                  <a:schemeClr val="dk1"/>
                </a:solidFill>
              </a:rPr>
              <a:t>Sociaal – emotionele ontwikkelingVaste relatieouderschap (vrouw is gem. 28)/kinderloosheid bewust of onbewust komt steeds meer voor scheiding. Moederschap is minder romantisch dan gedacht (kinderen en werken is lastig oa financieel)</a:t>
            </a:r>
            <a:br>
              <a:rPr b="1" lang="en" sz="2000">
                <a:solidFill>
                  <a:schemeClr val="dk1"/>
                </a:solidFill>
              </a:rPr>
            </a:br>
            <a:r>
              <a:rPr b="1" lang="en" sz="2000">
                <a:solidFill>
                  <a:schemeClr val="dk1"/>
                </a:solidFill>
              </a:rPr>
              <a:t>Manideaal het samen doen is vaak onhaalbaarhuiselijk geweld groot probleem (onzichtbaar)/</a:t>
            </a:r>
            <a:br>
              <a:rPr b="1" lang="en" sz="2000">
                <a:solidFill>
                  <a:schemeClr val="dk1"/>
                </a:solidFill>
              </a:rPr>
            </a:br>
            <a:r>
              <a:rPr b="1" lang="en" sz="2000">
                <a:solidFill>
                  <a:schemeClr val="dk1"/>
                </a:solidFill>
              </a:rPr>
              <a:t>burn out meestal door werk en werkdruk (perfectionist/vrouwen in dubbelfunctie enz.)</a:t>
            </a:r>
            <a:br>
              <a:rPr b="1" lang="en" sz="2000">
                <a:solidFill>
                  <a:schemeClr val="dk1"/>
                </a:solidFill>
              </a:rPr>
            </a:br>
            <a:r>
              <a:rPr b="1" lang="en" sz="2000">
                <a:solidFill>
                  <a:schemeClr val="dk1"/>
                </a:solidFill>
              </a:rPr>
              <a:t>Lichamelijke ontwikkeling kaal/grijs/vet/joggen</a:t>
            </a:r>
            <a:br>
              <a:rPr b="1" lang="en" sz="2000">
                <a:solidFill>
                  <a:schemeClr val="dk1"/>
                </a:solidFill>
              </a:rPr>
            </a:br>
            <a:r>
              <a:rPr b="1" lang="en" sz="2000">
                <a:solidFill>
                  <a:schemeClr val="dk1"/>
                </a:solidFill>
              </a:rPr>
              <a:t>Vrouw door zwangerschap verandert het lichaam</a:t>
            </a:r>
            <a:br>
              <a:rPr b="1" lang="en" sz="2000">
                <a:solidFill>
                  <a:schemeClr val="dk1"/>
                </a:solidFill>
              </a:rPr>
            </a:br>
            <a:br>
              <a:rPr b="1" lang="en" sz="2000">
                <a:solidFill>
                  <a:schemeClr val="dk1"/>
                </a:solidFill>
              </a:rPr>
            </a:br>
            <a:br>
              <a:rPr b="1" lang="en" sz="2000">
                <a:solidFill>
                  <a:schemeClr val="dk1"/>
                </a:solidFill>
              </a:rPr>
            </a:br>
            <a:br>
              <a:rPr b="1" lang="en" sz="2000">
                <a:solidFill>
                  <a:schemeClr val="dk1"/>
                </a:solidFill>
              </a:rPr>
            </a:br>
            <a:endParaRPr b="1"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6f53307a2_0_6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6f53307a2_0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6f53307a2_0_6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6f53307a2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Als kind krijgen we normen en waarden mee. Deze worden ongeveer gevormd tot je 12</a:t>
            </a:r>
            <a:r>
              <a:rPr baseline="30000" lang="en" sz="2000">
                <a:solidFill>
                  <a:schemeClr val="dk1"/>
                </a:solidFill>
                <a:latin typeface="Calibri"/>
                <a:ea typeface="Calibri"/>
                <a:cs typeface="Calibri"/>
                <a:sym typeface="Calibri"/>
              </a:rPr>
              <a:t>e</a:t>
            </a:r>
            <a:r>
              <a:rPr lang="en" sz="1200">
                <a:solidFill>
                  <a:schemeClr val="dk1"/>
                </a:solidFill>
                <a:latin typeface="Calibri"/>
                <a:ea typeface="Calibri"/>
                <a:cs typeface="Calibri"/>
                <a:sym typeface="Calibri"/>
              </a:rPr>
              <a:t> levensjaar. Daarna geven alleen extreme gebeurtenis veranderingen aan de normen en waarden. Je kunt wel normen en waarden aanpassen, maar helemaal veranderen gaat niet. Het is dan ook niet gek dat wanneer je kinderen krijgt je de opvoeding helemaal niet zo radicaal anders gaat aanpassen. Vaak pas je wel dingen aan die je als kind gemist hebt.</a:t>
            </a:r>
            <a:endParaRPr sz="12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b="1" sz="20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35f391192_0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6f53307a2_0_6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6f53307a2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6f53307a2_0_6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6f53307a2_0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6f53307a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6f53307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6f53307a2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6f53307a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35ed75ccf_0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6f53307a2_0_5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6f53307a2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Ondergrens volwassenheid 21</a:t>
            </a:r>
            <a:r>
              <a:rPr lang="en" sz="1200">
                <a:solidFill>
                  <a:schemeClr val="dk1"/>
                </a:solidFill>
              </a:rPr>
              <a:t>à</a:t>
            </a:r>
            <a:r>
              <a:rPr lang="en" sz="1200">
                <a:solidFill>
                  <a:schemeClr val="dk1"/>
                </a:solidFill>
                <a:latin typeface="Calibri"/>
                <a:ea typeface="Calibri"/>
                <a:cs typeface="Calibri"/>
                <a:sym typeface="Calibri"/>
              </a:rPr>
              <a:t> als experimenteren voorbij is, of door ingrijpende gebeurtenis (geboorte)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Hoe ontwikkeling verloopt ligt aan</a:t>
            </a:r>
            <a:r>
              <a:rPr lang="en" sz="1200">
                <a:solidFill>
                  <a:schemeClr val="dk1"/>
                </a:solidFill>
              </a:rPr>
              <a:t>à</a:t>
            </a:r>
            <a:r>
              <a:rPr lang="en" sz="1200">
                <a:solidFill>
                  <a:schemeClr val="dk1"/>
                </a:solidFill>
                <a:latin typeface="Calibri"/>
                <a:ea typeface="Calibri"/>
                <a:cs typeface="Calibri"/>
                <a:sym typeface="Calibri"/>
              </a:rPr>
              <a:t>werken/niet werken, aard van het werk, wel of geen relatie/kinderen, wonen in stad/dorp</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Vraag aan de klas: Wie van jullie voelt zich al volwassen? Waarom komt dat?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Opdracht: op papier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Geef je zelf een cijfer (0-10) voor iedere volwassenheid. Waarbij een 0 is voor geen volwassenheid, 10 voor volledige volwassenheid. Leg hierbij ook uit waarom je jezelf dat cijfer geeft.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6f53307a2_0_6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6f53307a2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Ondergrens volwassenheid 21</a:t>
            </a:r>
            <a:r>
              <a:rPr lang="en" sz="1200">
                <a:solidFill>
                  <a:schemeClr val="dk1"/>
                </a:solidFill>
              </a:rPr>
              <a:t>à</a:t>
            </a:r>
            <a:r>
              <a:rPr lang="en" sz="1200">
                <a:solidFill>
                  <a:schemeClr val="dk1"/>
                </a:solidFill>
                <a:latin typeface="Calibri"/>
                <a:ea typeface="Calibri"/>
                <a:cs typeface="Calibri"/>
                <a:sym typeface="Calibri"/>
              </a:rPr>
              <a:t> als experimenteren voorbij is, of door ingrijpende gebeurtenis (geboorte)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Hoe ontwikkeling verloopt ligt aan</a:t>
            </a:r>
            <a:r>
              <a:rPr lang="en" sz="1200">
                <a:solidFill>
                  <a:schemeClr val="dk1"/>
                </a:solidFill>
              </a:rPr>
              <a:t>à</a:t>
            </a:r>
            <a:r>
              <a:rPr lang="en" sz="1200">
                <a:solidFill>
                  <a:schemeClr val="dk1"/>
                </a:solidFill>
                <a:latin typeface="Calibri"/>
                <a:ea typeface="Calibri"/>
                <a:cs typeface="Calibri"/>
                <a:sym typeface="Calibri"/>
              </a:rPr>
              <a:t>werken/niet werken, aard van het werk, wel of geen relatie/kinderen, wonen in stad/dorp</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6f53307a2_0_5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6f53307a2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sz="2000">
                <a:solidFill>
                  <a:schemeClr val="dk1"/>
                </a:solidFill>
              </a:rPr>
              <a:t>Diversiteit groot20ers met kleine kinderen. Ook nog 40ers met kinderwens, sommige 40ers al opa/oma.</a:t>
            </a:r>
            <a:br>
              <a:rPr b="1" lang="en" sz="2000">
                <a:solidFill>
                  <a:schemeClr val="dk1"/>
                </a:solidFill>
              </a:rPr>
            </a:br>
            <a:r>
              <a:rPr b="1" lang="en" sz="2000">
                <a:solidFill>
                  <a:schemeClr val="dk1"/>
                </a:solidFill>
              </a:rPr>
              <a:t>Sommigen maatschappelijke carrière (‘goede baan’), sommige richten zich op gezin. Ook nog velen die wilde jaren verlengen.</a:t>
            </a:r>
            <a:br>
              <a:rPr b="1" lang="en" sz="2000">
                <a:solidFill>
                  <a:schemeClr val="dk1"/>
                </a:solidFill>
              </a:rPr>
            </a:br>
            <a:r>
              <a:rPr b="1" lang="en" sz="2000">
                <a:solidFill>
                  <a:schemeClr val="dk1"/>
                </a:solidFill>
              </a:rPr>
              <a:t>Vrouwen maatsch carierre/ gezin/combi werk/gezin?BOM/kinderloze relatie</a:t>
            </a:r>
            <a:br>
              <a:rPr b="1" lang="en" sz="2000">
                <a:solidFill>
                  <a:schemeClr val="dk1"/>
                </a:solidFill>
              </a:rPr>
            </a:br>
            <a:r>
              <a:rPr b="1" lang="en" sz="2000">
                <a:solidFill>
                  <a:schemeClr val="dk1"/>
                </a:solidFill>
              </a:rPr>
              <a:t>Grofwegeerste 10 jaar onstuimiger dan 2e 10 (stabiliteit), voor 30e elementaire keuzesrelatie,samenwonen, trouwen, krijgen vaste werkkring</a:t>
            </a:r>
            <a:br>
              <a:rPr b="1" lang="en" sz="2000">
                <a:solidFill>
                  <a:schemeClr val="dk1"/>
                </a:solidFill>
              </a:rPr>
            </a:br>
            <a:r>
              <a:rPr b="1" lang="en" sz="2000">
                <a:solidFill>
                  <a:schemeClr val="dk1"/>
                </a:solidFill>
              </a:rPr>
              <a:t>Cognitieve ontwikkelingcognitieve topprestaties tussen 30 en 40 (ja.ja Eddie!!)</a:t>
            </a:r>
            <a:br>
              <a:rPr b="1" lang="en" sz="2000">
                <a:solidFill>
                  <a:schemeClr val="dk1"/>
                </a:solidFill>
              </a:rPr>
            </a:br>
            <a:r>
              <a:rPr b="1" lang="en" sz="2000">
                <a:solidFill>
                  <a:schemeClr val="dk1"/>
                </a:solidFill>
              </a:rPr>
              <a:t>Sociaal – emotionele ontwikkelingVaste relatieouderschap (vrouw is gem. 28)/kinderloosheid bewust of onbewust komt steeds meer voor scheiding. Moederschap is minder romantisch dan gedacht (kinderen en werken is lastig oa financieel)</a:t>
            </a:r>
            <a:br>
              <a:rPr b="1" lang="en" sz="2000">
                <a:solidFill>
                  <a:schemeClr val="dk1"/>
                </a:solidFill>
              </a:rPr>
            </a:br>
            <a:r>
              <a:rPr b="1" lang="en" sz="2000">
                <a:solidFill>
                  <a:schemeClr val="dk1"/>
                </a:solidFill>
              </a:rPr>
              <a:t>Manideaal het samen doen is vaak onhaalbaarhuiselijk geweld groot probleem (onzichtbaar)/</a:t>
            </a:r>
            <a:br>
              <a:rPr b="1" lang="en" sz="2000">
                <a:solidFill>
                  <a:schemeClr val="dk1"/>
                </a:solidFill>
              </a:rPr>
            </a:br>
            <a:r>
              <a:rPr b="1" lang="en" sz="2000">
                <a:solidFill>
                  <a:schemeClr val="dk1"/>
                </a:solidFill>
              </a:rPr>
              <a:t>burn out meestal door werk en werkdruk (perfectionist/vrouwen in dubbelfunctie enz.)</a:t>
            </a:r>
            <a:br>
              <a:rPr b="1" lang="en" sz="2000">
                <a:solidFill>
                  <a:schemeClr val="dk1"/>
                </a:solidFill>
              </a:rPr>
            </a:br>
            <a:r>
              <a:rPr b="1" lang="en" sz="2000">
                <a:solidFill>
                  <a:schemeClr val="dk1"/>
                </a:solidFill>
              </a:rPr>
              <a:t>Lichamelijke ontwikkeling kaal/grijs/vet/joggen</a:t>
            </a:r>
            <a:br>
              <a:rPr b="1" lang="en" sz="2000">
                <a:solidFill>
                  <a:schemeClr val="dk1"/>
                </a:solidFill>
              </a:rPr>
            </a:br>
            <a:r>
              <a:rPr b="1" lang="en" sz="2000">
                <a:solidFill>
                  <a:schemeClr val="dk1"/>
                </a:solidFill>
              </a:rPr>
              <a:t>Vrouw door zwangerschap verandert het lichaam</a:t>
            </a:r>
            <a:br>
              <a:rPr b="1" lang="en" sz="2000">
                <a:solidFill>
                  <a:schemeClr val="dk1"/>
                </a:solidFill>
              </a:rPr>
            </a:br>
            <a:br>
              <a:rPr b="1" lang="en" sz="2000">
                <a:solidFill>
                  <a:schemeClr val="dk1"/>
                </a:solidFill>
              </a:rPr>
            </a:br>
            <a:br>
              <a:rPr b="1" lang="en" sz="2000">
                <a:solidFill>
                  <a:schemeClr val="dk1"/>
                </a:solidFill>
              </a:rPr>
            </a:br>
            <a:br>
              <a:rPr b="1" lang="en" sz="2000">
                <a:solidFill>
                  <a:schemeClr val="dk1"/>
                </a:solidFill>
              </a:rPr>
            </a:br>
            <a:endParaRPr b="1"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6f53307a2_0_6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6f53307a2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Ondergrens volwassenheid 21</a:t>
            </a:r>
            <a:r>
              <a:rPr lang="en" sz="1200">
                <a:solidFill>
                  <a:schemeClr val="dk1"/>
                </a:solidFill>
              </a:rPr>
              <a:t>à</a:t>
            </a:r>
            <a:r>
              <a:rPr lang="en" sz="1200">
                <a:solidFill>
                  <a:schemeClr val="dk1"/>
                </a:solidFill>
                <a:latin typeface="Calibri"/>
                <a:ea typeface="Calibri"/>
                <a:cs typeface="Calibri"/>
                <a:sym typeface="Calibri"/>
              </a:rPr>
              <a:t> als experimenteren voorbij is, of door ingrijpende gebeurtenis (geboorte)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Hoe ontwikkeling verloopt ligt aan</a:t>
            </a:r>
            <a:r>
              <a:rPr lang="en" sz="1200">
                <a:solidFill>
                  <a:schemeClr val="dk1"/>
                </a:solidFill>
              </a:rPr>
              <a:t>à</a:t>
            </a:r>
            <a:r>
              <a:rPr lang="en" sz="1200">
                <a:solidFill>
                  <a:schemeClr val="dk1"/>
                </a:solidFill>
                <a:latin typeface="Calibri"/>
                <a:ea typeface="Calibri"/>
                <a:cs typeface="Calibri"/>
                <a:sym typeface="Calibri"/>
              </a:rPr>
              <a:t>werken/niet werken, aard van het werk, wel of geen relatie/kinderen, wonen in stad/dorp</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www.youtube.com/watch?v=59pmHRvVIH4" TargetMode="External"/><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a:off x="443450" y="3866750"/>
            <a:ext cx="8299200" cy="15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ONTWIKKELINGS-</a:t>
            </a:r>
            <a:endParaRPr sz="3600"/>
          </a:p>
          <a:p>
            <a:pPr indent="0" lvl="0" marL="0" rtl="0" algn="l">
              <a:spcBef>
                <a:spcPts val="0"/>
              </a:spcBef>
              <a:spcAft>
                <a:spcPts val="0"/>
              </a:spcAft>
              <a:buNone/>
            </a:pPr>
            <a:r>
              <a:rPr lang="en" sz="3600"/>
              <a:t>PYCHOLOGIE: Jong volwassen en jonge ouders</a:t>
            </a:r>
            <a:endParaRPr sz="3600"/>
          </a:p>
        </p:txBody>
      </p:sp>
      <p:pic>
        <p:nvPicPr>
          <p:cNvPr id="95" name="Google Shape;95;p19"/>
          <p:cNvPicPr preferRelativeResize="0"/>
          <p:nvPr/>
        </p:nvPicPr>
        <p:blipFill>
          <a:blip r:embed="rId3">
            <a:alphaModFix/>
          </a:blip>
          <a:stretch>
            <a:fillRect/>
          </a:stretch>
        </p:blipFill>
        <p:spPr>
          <a:xfrm>
            <a:off x="152400" y="152400"/>
            <a:ext cx="8839200" cy="2826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79" name="Shape 179"/>
        <p:cNvGrpSpPr/>
        <p:nvPr/>
      </p:nvGrpSpPr>
      <p:grpSpPr>
        <a:xfrm>
          <a:off x="0" y="0"/>
          <a:ext cx="0" cy="0"/>
          <a:chOff x="0" y="0"/>
          <a:chExt cx="0" cy="0"/>
        </a:xfrm>
      </p:grpSpPr>
      <p:pic>
        <p:nvPicPr>
          <p:cNvPr id="180" name="Google Shape;180;p28"/>
          <p:cNvPicPr preferRelativeResize="0"/>
          <p:nvPr/>
        </p:nvPicPr>
        <p:blipFill rotWithShape="1">
          <a:blip r:embed="rId3">
            <a:alphaModFix amt="30000"/>
          </a:blip>
          <a:srcRect b="0" l="27904" r="27908" t="0"/>
          <a:stretch/>
        </p:blipFill>
        <p:spPr>
          <a:xfrm>
            <a:off x="1" y="0"/>
            <a:ext cx="4559842" cy="6857994"/>
          </a:xfrm>
          <a:prstGeom prst="rect">
            <a:avLst/>
          </a:prstGeom>
          <a:noFill/>
          <a:ln>
            <a:noFill/>
          </a:ln>
        </p:spPr>
      </p:pic>
      <p:sp>
        <p:nvSpPr>
          <p:cNvPr id="181" name="Google Shape;181;p2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28"/>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 – emotionele ontwikkeling</a:t>
            </a:r>
            <a:endParaRPr/>
          </a:p>
        </p:txBody>
      </p:sp>
      <p:sp>
        <p:nvSpPr>
          <p:cNvPr id="183" name="Google Shape;183;p28"/>
          <p:cNvSpPr txBox="1"/>
          <p:nvPr>
            <p:ph idx="1" type="body"/>
          </p:nvPr>
        </p:nvSpPr>
        <p:spPr>
          <a:xfrm>
            <a:off x="561950" y="2238150"/>
            <a:ext cx="8020200" cy="4023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Aangaan vaste relatie</a:t>
            </a:r>
            <a:endParaRPr/>
          </a:p>
          <a:p>
            <a:pPr indent="-419100" lvl="0" marL="457200" rtl="0" algn="l">
              <a:spcBef>
                <a:spcPts val="0"/>
              </a:spcBef>
              <a:spcAft>
                <a:spcPts val="0"/>
              </a:spcAft>
              <a:buSzPts val="3000"/>
              <a:buChar char="○"/>
            </a:pPr>
            <a:r>
              <a:rPr lang="en"/>
              <a:t>Ouderschap</a:t>
            </a:r>
            <a:endParaRPr/>
          </a:p>
          <a:p>
            <a:pPr indent="-419100" lvl="0" marL="457200" rtl="0" algn="l">
              <a:spcBef>
                <a:spcPts val="0"/>
              </a:spcBef>
              <a:spcAft>
                <a:spcPts val="0"/>
              </a:spcAft>
              <a:buSzPts val="3000"/>
              <a:buChar char="○"/>
            </a:pPr>
            <a:r>
              <a:rPr lang="en"/>
              <a:t>Huiselijk geweld</a:t>
            </a:r>
            <a:endParaRPr/>
          </a:p>
          <a:p>
            <a:pPr indent="-419100" lvl="0" marL="457200" rtl="0" algn="l">
              <a:spcBef>
                <a:spcPts val="0"/>
              </a:spcBef>
              <a:spcAft>
                <a:spcPts val="0"/>
              </a:spcAft>
              <a:buSzPts val="3000"/>
              <a:buChar char="○"/>
            </a:pPr>
            <a:r>
              <a:rPr lang="en"/>
              <a:t>Scheiding</a:t>
            </a:r>
            <a:endParaRPr/>
          </a:p>
          <a:p>
            <a:pPr indent="-419100" lvl="0" marL="457200" rtl="0" algn="l">
              <a:spcBef>
                <a:spcPts val="0"/>
              </a:spcBef>
              <a:spcAft>
                <a:spcPts val="0"/>
              </a:spcAft>
              <a:buSzPts val="3000"/>
              <a:buChar char="○"/>
            </a:pPr>
            <a:r>
              <a:rPr lang="en"/>
              <a:t>Vaste werkkring</a:t>
            </a:r>
            <a:br>
              <a:rPr lang="en"/>
            </a:br>
            <a:endParaRPr/>
          </a:p>
        </p:txBody>
      </p:sp>
      <p:pic>
        <p:nvPicPr>
          <p:cNvPr descr="Kriebels in je buik en continu je geliefde willen zien en aanraken: eigenlijk zijn verliefde mensen gewoon verslaafd. Niet aan de liefde, maar aan de hormonen die verliefdheid veroorzaken." id="184" name="Google Shape;184;p28" title="Hoe werkt verliefdheid?">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88" name="Shape 188"/>
        <p:cNvGrpSpPr/>
        <p:nvPr/>
      </p:nvGrpSpPr>
      <p:grpSpPr>
        <a:xfrm>
          <a:off x="0" y="0"/>
          <a:ext cx="0" cy="0"/>
          <a:chOff x="0" y="0"/>
          <a:chExt cx="0" cy="0"/>
        </a:xfrm>
      </p:grpSpPr>
      <p:sp>
        <p:nvSpPr>
          <p:cNvPr id="189" name="Google Shape;189;p2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0" name="Google Shape;190;p29"/>
          <p:cNvPicPr preferRelativeResize="0"/>
          <p:nvPr/>
        </p:nvPicPr>
        <p:blipFill rotWithShape="1">
          <a:blip r:embed="rId3">
            <a:alphaModFix amt="30000"/>
          </a:blip>
          <a:srcRect b="0" l="28631" r="28635" t="0"/>
          <a:stretch/>
        </p:blipFill>
        <p:spPr>
          <a:xfrm>
            <a:off x="4584151" y="0"/>
            <a:ext cx="4559846" cy="6857998"/>
          </a:xfrm>
          <a:prstGeom prst="rect">
            <a:avLst/>
          </a:prstGeom>
          <a:noFill/>
          <a:ln>
            <a:noFill/>
          </a:ln>
        </p:spPr>
      </p:pic>
      <p:sp>
        <p:nvSpPr>
          <p:cNvPr id="191" name="Google Shape;191;p29"/>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Lichamelijke ontwikkeling</a:t>
            </a:r>
            <a:endParaRPr/>
          </a:p>
        </p:txBody>
      </p:sp>
      <p:sp>
        <p:nvSpPr>
          <p:cNvPr id="192" name="Google Shape;192;p29"/>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rgbClr val="FFFFFF"/>
              </a:buClr>
              <a:buSzPts val="3000"/>
              <a:buFont typeface="Open Sans"/>
              <a:buChar char="○"/>
            </a:pPr>
            <a:r>
              <a:rPr lang="en"/>
              <a:t>Krachtig en energiek</a:t>
            </a:r>
            <a:endParaRPr/>
          </a:p>
          <a:p>
            <a:pPr indent="-419100" lvl="0" marL="457200" marR="0" rtl="0" algn="l">
              <a:lnSpc>
                <a:spcPct val="100000"/>
              </a:lnSpc>
              <a:spcBef>
                <a:spcPts val="0"/>
              </a:spcBef>
              <a:spcAft>
                <a:spcPts val="0"/>
              </a:spcAft>
              <a:buClr>
                <a:srgbClr val="FFFFFF"/>
              </a:buClr>
              <a:buSzPts val="3000"/>
              <a:buFont typeface="Open Sans"/>
              <a:buChar char="○"/>
            </a:pPr>
            <a:r>
              <a:rPr lang="en"/>
              <a:t>Begin van lichamelijk verval</a:t>
            </a:r>
            <a:endParaRPr/>
          </a:p>
          <a:p>
            <a:pPr indent="-419100" lvl="0" marL="457200" marR="0" rtl="0" algn="l">
              <a:lnSpc>
                <a:spcPct val="100000"/>
              </a:lnSpc>
              <a:spcBef>
                <a:spcPts val="0"/>
              </a:spcBef>
              <a:spcAft>
                <a:spcPts val="0"/>
              </a:spcAft>
              <a:buClr>
                <a:srgbClr val="FFFFFF"/>
              </a:buClr>
              <a:buSzPts val="3000"/>
              <a:buFont typeface="Open Sans"/>
              <a:buChar char="○"/>
            </a:pPr>
            <a:r>
              <a:rPr lang="en"/>
              <a:t>Gewichtstoename</a:t>
            </a:r>
            <a:br>
              <a:rPr lang="en"/>
            </a:br>
            <a:br>
              <a:rPr lang="en"/>
            </a:b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96" name="Shape 196"/>
        <p:cNvGrpSpPr/>
        <p:nvPr/>
      </p:nvGrpSpPr>
      <p:grpSpPr>
        <a:xfrm>
          <a:off x="0" y="0"/>
          <a:ext cx="0" cy="0"/>
          <a:chOff x="0" y="0"/>
          <a:chExt cx="0" cy="0"/>
        </a:xfrm>
      </p:grpSpPr>
      <p:pic>
        <p:nvPicPr>
          <p:cNvPr id="197" name="Google Shape;197;p30"/>
          <p:cNvPicPr preferRelativeResize="0"/>
          <p:nvPr/>
        </p:nvPicPr>
        <p:blipFill rotWithShape="1">
          <a:blip r:embed="rId3">
            <a:alphaModFix amt="30000"/>
          </a:blip>
          <a:srcRect b="0" l="27834" r="27829" t="0"/>
          <a:stretch/>
        </p:blipFill>
        <p:spPr>
          <a:xfrm>
            <a:off x="1" y="0"/>
            <a:ext cx="4559841" cy="6857993"/>
          </a:xfrm>
          <a:prstGeom prst="rect">
            <a:avLst/>
          </a:prstGeom>
          <a:noFill/>
          <a:ln>
            <a:noFill/>
          </a:ln>
        </p:spPr>
      </p:pic>
      <p:sp>
        <p:nvSpPr>
          <p:cNvPr id="198" name="Google Shape;198;p3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9" name="Google Shape;199;p30"/>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(Jonge) ouders</a:t>
            </a:r>
            <a:endParaRPr/>
          </a:p>
        </p:txBody>
      </p:sp>
      <p:sp>
        <p:nvSpPr>
          <p:cNvPr id="200" name="Google Shape;200;p30"/>
          <p:cNvSpPr txBox="1"/>
          <p:nvPr>
            <p:ph idx="1" type="body"/>
          </p:nvPr>
        </p:nvSpPr>
        <p:spPr>
          <a:xfrm>
            <a:off x="561950" y="2238150"/>
            <a:ext cx="8020200" cy="4023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Kinderen krijgen meestal tussen 20 en 40 jaar oud</a:t>
            </a:r>
            <a:endParaRPr/>
          </a:p>
          <a:p>
            <a:pPr indent="-419100" lvl="0" marL="457200" rtl="0" algn="l">
              <a:spcBef>
                <a:spcPts val="0"/>
              </a:spcBef>
              <a:spcAft>
                <a:spcPts val="0"/>
              </a:spcAft>
              <a:buSzPts val="3000"/>
              <a:buChar char="○"/>
            </a:pPr>
            <a:r>
              <a:rPr lang="en"/>
              <a:t>Gewenst vs ongewenst zwanger</a:t>
            </a:r>
            <a:endParaRPr/>
          </a:p>
          <a:p>
            <a:pPr indent="-419100" lvl="0" marL="457200" rtl="0" algn="l">
              <a:spcBef>
                <a:spcPts val="0"/>
              </a:spcBef>
              <a:spcAft>
                <a:spcPts val="0"/>
              </a:spcAft>
              <a:buSzPts val="3000"/>
              <a:buChar char="○"/>
            </a:pPr>
            <a:r>
              <a:rPr lang="en"/>
              <a:t>Voordelen en nadelen van een kind?</a:t>
            </a:r>
            <a:endParaRPr/>
          </a:p>
          <a:p>
            <a:pPr indent="-419100" lvl="0" marL="457200" rtl="0" algn="l">
              <a:spcBef>
                <a:spcPts val="0"/>
              </a:spcBef>
              <a:spcAft>
                <a:spcPts val="0"/>
              </a:spcAft>
              <a:buSzPts val="3000"/>
              <a:buChar char="○"/>
            </a:pPr>
            <a:r>
              <a:rPr lang="en"/>
              <a:t>De roze wolk voorbij en dan?</a:t>
            </a:r>
            <a:br>
              <a:rPr lang="en"/>
            </a:b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204" name="Shape 204"/>
        <p:cNvGrpSpPr/>
        <p:nvPr/>
      </p:nvGrpSpPr>
      <p:grpSpPr>
        <a:xfrm>
          <a:off x="0" y="0"/>
          <a:ext cx="0" cy="0"/>
          <a:chOff x="0" y="0"/>
          <a:chExt cx="0" cy="0"/>
        </a:xfrm>
      </p:grpSpPr>
      <p:sp>
        <p:nvSpPr>
          <p:cNvPr id="205" name="Google Shape;205;p3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6" name="Google Shape;206;p31"/>
          <p:cNvPicPr preferRelativeResize="0"/>
          <p:nvPr/>
        </p:nvPicPr>
        <p:blipFill rotWithShape="1">
          <a:blip r:embed="rId3">
            <a:alphaModFix amt="30000"/>
          </a:blip>
          <a:srcRect b="0" l="5673" r="5673" t="0"/>
          <a:stretch/>
        </p:blipFill>
        <p:spPr>
          <a:xfrm>
            <a:off x="4584151" y="0"/>
            <a:ext cx="4559846" cy="6857998"/>
          </a:xfrm>
          <a:prstGeom prst="rect">
            <a:avLst/>
          </a:prstGeom>
          <a:noFill/>
          <a:ln>
            <a:noFill/>
          </a:ln>
        </p:spPr>
      </p:pic>
      <p:sp>
        <p:nvSpPr>
          <p:cNvPr id="207" name="Google Shape;207;p31"/>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Lichamelijke ontwikkeling</a:t>
            </a:r>
            <a:endParaRPr/>
          </a:p>
        </p:txBody>
      </p:sp>
      <p:sp>
        <p:nvSpPr>
          <p:cNvPr id="208" name="Google Shape;208;p31"/>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rgbClr val="FFFFFF"/>
              </a:buClr>
              <a:buSzPts val="3000"/>
              <a:buFont typeface="Open Sans"/>
              <a:buChar char="○"/>
            </a:pPr>
            <a:r>
              <a:rPr lang="en"/>
              <a:t>Ouders willen het vaak anders doen als het gaat om de opvoeding</a:t>
            </a:r>
            <a:endParaRPr/>
          </a:p>
          <a:p>
            <a:pPr indent="-419100" lvl="0" marL="457200" marR="0" rtl="0" algn="l">
              <a:lnSpc>
                <a:spcPct val="100000"/>
              </a:lnSpc>
              <a:spcBef>
                <a:spcPts val="0"/>
              </a:spcBef>
              <a:spcAft>
                <a:spcPts val="0"/>
              </a:spcAft>
              <a:buClr>
                <a:srgbClr val="FFFFFF"/>
              </a:buClr>
              <a:buSzPts val="3000"/>
              <a:buFont typeface="Open Sans"/>
              <a:buChar char="○"/>
            </a:pPr>
            <a:r>
              <a:rPr lang="en"/>
              <a:t>Geleerd van hun eigen opvoeding</a:t>
            </a:r>
            <a:endParaRPr/>
          </a:p>
          <a:p>
            <a:pPr indent="-419100" lvl="0" marL="457200" marR="0" rtl="0" algn="l">
              <a:lnSpc>
                <a:spcPct val="100000"/>
              </a:lnSpc>
              <a:spcBef>
                <a:spcPts val="0"/>
              </a:spcBef>
              <a:spcAft>
                <a:spcPts val="0"/>
              </a:spcAft>
              <a:buClr>
                <a:srgbClr val="FFFFFF"/>
              </a:buClr>
              <a:buSzPts val="3000"/>
              <a:buFont typeface="Open Sans"/>
              <a:buChar char="○"/>
            </a:pPr>
            <a:r>
              <a:rPr lang="en"/>
              <a:t>Maar….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p32"/>
          <p:cNvPicPr preferRelativeResize="0"/>
          <p:nvPr/>
        </p:nvPicPr>
        <p:blipFill rotWithShape="1">
          <a:blip r:embed="rId3">
            <a:alphaModFix/>
          </a:blip>
          <a:srcRect b="0" l="5555" r="5555" t="0"/>
          <a:stretch/>
        </p:blipFill>
        <p:spPr>
          <a:xfrm>
            <a:off x="0" y="0"/>
            <a:ext cx="9144000" cy="6857999"/>
          </a:xfrm>
          <a:prstGeom prst="rect">
            <a:avLst/>
          </a:prstGeom>
          <a:noFill/>
          <a:ln>
            <a:noFill/>
          </a:ln>
        </p:spPr>
      </p:pic>
      <p:sp>
        <p:nvSpPr>
          <p:cNvPr id="214" name="Google Shape;214;p32"/>
          <p:cNvSpPr/>
          <p:nvPr/>
        </p:nvSpPr>
        <p:spPr>
          <a:xfrm>
            <a:off x="286150" y="1477350"/>
            <a:ext cx="8438700" cy="4729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2"/>
          <p:cNvSpPr txBox="1"/>
          <p:nvPr>
            <p:ph idx="4294967295" type="title"/>
          </p:nvPr>
        </p:nvSpPr>
        <p:spPr>
          <a:xfrm>
            <a:off x="286200" y="1683775"/>
            <a:ext cx="2526900" cy="7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98C7"/>
                </a:solidFill>
              </a:rPr>
              <a:t>Opdracht</a:t>
            </a:r>
            <a:endParaRPr>
              <a:solidFill>
                <a:srgbClr val="1D98C7"/>
              </a:solidFill>
            </a:endParaRPr>
          </a:p>
        </p:txBody>
      </p:sp>
      <p:sp>
        <p:nvSpPr>
          <p:cNvPr id="216" name="Google Shape;216;p32"/>
          <p:cNvSpPr txBox="1"/>
          <p:nvPr>
            <p:ph idx="4294967295" type="body"/>
          </p:nvPr>
        </p:nvSpPr>
        <p:spPr>
          <a:xfrm>
            <a:off x="286200" y="2416800"/>
            <a:ext cx="8438700" cy="3903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rgbClr val="1D98C7"/>
                </a:solidFill>
              </a:rPr>
              <a:t>Je bent aangenomen als reclamemaker om een nieuw soort hippe gezonde snoepjes op de markt te brengen. De snoepjes zijn bedoeld voor kinderen tussen de één en drie jaar oud. Ze bevatten verschillende vitamines en zijn volgens de producent onmisbaar in het dieet van een kind.</a:t>
            </a:r>
            <a:br>
              <a:rPr lang="en" sz="1800">
                <a:solidFill>
                  <a:srgbClr val="1D98C7"/>
                </a:solidFill>
              </a:rPr>
            </a:br>
            <a:r>
              <a:rPr lang="en" sz="1800">
                <a:solidFill>
                  <a:srgbClr val="1D98C7"/>
                </a:solidFill>
              </a:rPr>
              <a:t>Omdat het gaat om jonge kinderen, is het belangrijk dat je je richt op de ouders.</a:t>
            </a:r>
            <a:br>
              <a:rPr lang="en" sz="1800">
                <a:solidFill>
                  <a:srgbClr val="1D98C7"/>
                </a:solidFill>
              </a:rPr>
            </a:br>
            <a:br>
              <a:rPr lang="en" sz="1800">
                <a:solidFill>
                  <a:srgbClr val="1D98C7"/>
                </a:solidFill>
              </a:rPr>
            </a:br>
            <a:r>
              <a:rPr lang="en" sz="1800">
                <a:solidFill>
                  <a:srgbClr val="1D98C7"/>
                </a:solidFill>
              </a:rPr>
              <a:t>Tijdens een vergadering wil de producent graag weten op welke manier zij de snoepjes het beste in de markt kan zetten. Omdat de tijd dringt wil hij graag binnen tien minuten de eerste plannen weten. EEN BELANGRIJKE EIS VAN DE PRODUCENT IS, DAT HET GERICHT IS OP DE ONTWIKKELING VAN JONG VOLWASSEN OUDERS OMDAT HET GAAT OM HIPPE GEZONDE KOEKJES.</a:t>
            </a:r>
            <a:br>
              <a:rPr lang="en" sz="1800">
                <a:solidFill>
                  <a:srgbClr val="1D98C7"/>
                </a:solidFill>
              </a:rPr>
            </a:br>
            <a:endParaRPr sz="1800">
              <a:solidFill>
                <a:srgbClr val="1D98C7"/>
              </a:solidFill>
            </a:endParaRPr>
          </a:p>
        </p:txBody>
      </p:sp>
      <p:sp>
        <p:nvSpPr>
          <p:cNvPr id="217" name="Google Shape;217;p3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3"/>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Kinderen leren meer van wie je bent, dan wat je zegt</a:t>
            </a:r>
            <a:endParaRPr/>
          </a:p>
        </p:txBody>
      </p:sp>
      <p:sp>
        <p:nvSpPr>
          <p:cNvPr id="223" name="Google Shape;223;p3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4"/>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Doel</a:t>
            </a:r>
            <a:endParaRPr/>
          </a:p>
        </p:txBody>
      </p:sp>
      <p:sp>
        <p:nvSpPr>
          <p:cNvPr id="229" name="Google Shape;229;p34"/>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lt1"/>
                </a:solidFill>
              </a:rPr>
              <a:t>Aan het einde van de les, kan de student benoemen welke ontwikkeling een jong volwassenen en jonge ouders doormaken op de verschillende ontwikkelingsgebieden.</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None/>
            </a:pPr>
            <a:r>
              <a:t/>
            </a:r>
            <a:endParaRPr sz="2400"/>
          </a:p>
        </p:txBody>
      </p:sp>
      <p:sp>
        <p:nvSpPr>
          <p:cNvPr id="230" name="Google Shape;230;p3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Kinderen leren meer van wie je bent, dan wat je zegt</a:t>
            </a:r>
            <a:endParaRPr/>
          </a:p>
        </p:txBody>
      </p:sp>
      <p:sp>
        <p:nvSpPr>
          <p:cNvPr id="101" name="Google Shape;101;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07" name="Google Shape;107;p21"/>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lt1"/>
                </a:solidFill>
              </a:rPr>
              <a:t>Aan het einde van de les, kan de student benoemen welke ontwikkeling een jong volwassenen en jonge ouders doormaken op de verschillende ontwikkelingsgebieden.</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None/>
            </a:pPr>
            <a:r>
              <a:t/>
            </a:r>
            <a:endParaRPr sz="2400"/>
          </a:p>
        </p:txBody>
      </p:sp>
      <p:sp>
        <p:nvSpPr>
          <p:cNvPr id="108" name="Google Shape;108;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12" name="Shape 112"/>
        <p:cNvGrpSpPr/>
        <p:nvPr/>
      </p:nvGrpSpPr>
      <p:grpSpPr>
        <a:xfrm>
          <a:off x="0" y="0"/>
          <a:ext cx="0" cy="0"/>
          <a:chOff x="0" y="0"/>
          <a:chExt cx="0" cy="0"/>
        </a:xfrm>
      </p:grpSpPr>
      <p:sp>
        <p:nvSpPr>
          <p:cNvPr id="113" name="Google Shape;113;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4" name="Google Shape;114;p22"/>
          <p:cNvPicPr preferRelativeResize="0"/>
          <p:nvPr/>
        </p:nvPicPr>
        <p:blipFill rotWithShape="1">
          <a:blip r:embed="rId3">
            <a:alphaModFix amt="30000"/>
          </a:blip>
          <a:srcRect b="0" l="20557" r="20557" t="0"/>
          <a:stretch/>
        </p:blipFill>
        <p:spPr>
          <a:xfrm>
            <a:off x="1" y="0"/>
            <a:ext cx="4559842" cy="6857996"/>
          </a:xfrm>
          <a:prstGeom prst="rect">
            <a:avLst/>
          </a:prstGeom>
          <a:noFill/>
          <a:ln>
            <a:noFill/>
          </a:ln>
        </p:spPr>
      </p:pic>
      <p:sp>
        <p:nvSpPr>
          <p:cNvPr id="115" name="Google Shape;115;p22"/>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
        <p:nvSpPr>
          <p:cNvPr id="116" name="Google Shape;116;p22"/>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Overzicht fasen volwassenheid</a:t>
            </a:r>
            <a:endParaRPr/>
          </a:p>
          <a:p>
            <a:pPr indent="-419100" lvl="0" marL="457200" rtl="0" algn="l">
              <a:spcBef>
                <a:spcPts val="0"/>
              </a:spcBef>
              <a:spcAft>
                <a:spcPts val="0"/>
              </a:spcAft>
              <a:buSzPts val="3000"/>
              <a:buChar char="○"/>
            </a:pPr>
            <a:r>
              <a:rPr lang="en"/>
              <a:t>Cognitieve ontwikkeling</a:t>
            </a:r>
            <a:endParaRPr/>
          </a:p>
          <a:p>
            <a:pPr indent="-419100" lvl="0" marL="457200" rtl="0" algn="l">
              <a:spcBef>
                <a:spcPts val="0"/>
              </a:spcBef>
              <a:spcAft>
                <a:spcPts val="0"/>
              </a:spcAft>
              <a:buSzPts val="3000"/>
              <a:buChar char="○"/>
            </a:pPr>
            <a:r>
              <a:rPr lang="en"/>
              <a:t>Sociaal emotionele ontwikkeling</a:t>
            </a:r>
            <a:endParaRPr/>
          </a:p>
          <a:p>
            <a:pPr indent="-419100" lvl="0" marL="457200" rtl="0" algn="l">
              <a:spcBef>
                <a:spcPts val="0"/>
              </a:spcBef>
              <a:spcAft>
                <a:spcPts val="0"/>
              </a:spcAft>
              <a:buSzPts val="3000"/>
              <a:buChar char="○"/>
            </a:pPr>
            <a:r>
              <a:rPr lang="en"/>
              <a:t>Lichamelijk ontwikkeling</a:t>
            </a:r>
            <a:br>
              <a:rPr lang="en"/>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23"/>
          <p:cNvPicPr preferRelativeResize="0"/>
          <p:nvPr/>
        </p:nvPicPr>
        <p:blipFill rotWithShape="1">
          <a:blip r:embed="rId3">
            <a:alphaModFix amt="20000"/>
          </a:blip>
          <a:srcRect b="0" l="5531" r="5540" t="0"/>
          <a:stretch/>
        </p:blipFill>
        <p:spPr>
          <a:xfrm>
            <a:off x="-1" y="0"/>
            <a:ext cx="9144000" cy="6858003"/>
          </a:xfrm>
          <a:prstGeom prst="rect">
            <a:avLst/>
          </a:prstGeom>
          <a:noFill/>
          <a:ln>
            <a:noFill/>
          </a:ln>
        </p:spPr>
      </p:pic>
      <p:sp>
        <p:nvSpPr>
          <p:cNvPr id="122" name="Google Shape;122;p23"/>
          <p:cNvSpPr txBox="1"/>
          <p:nvPr>
            <p:ph type="title"/>
          </p:nvPr>
        </p:nvSpPr>
        <p:spPr>
          <a:xfrm>
            <a:off x="457200" y="368225"/>
            <a:ext cx="8229600" cy="76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OVERZICHT FASEN IN VOLWASSENHEID</a:t>
            </a:r>
            <a:endParaRPr sz="3000"/>
          </a:p>
        </p:txBody>
      </p:sp>
      <p:sp>
        <p:nvSpPr>
          <p:cNvPr id="123" name="Google Shape;123;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800"/>
              <a:t>‹#›</a:t>
            </a:fld>
            <a:endParaRPr sz="1800"/>
          </a:p>
        </p:txBody>
      </p:sp>
      <p:grpSp>
        <p:nvGrpSpPr>
          <p:cNvPr id="124" name="Google Shape;124;p23"/>
          <p:cNvGrpSpPr/>
          <p:nvPr/>
        </p:nvGrpSpPr>
        <p:grpSpPr>
          <a:xfrm>
            <a:off x="363524" y="3429000"/>
            <a:ext cx="2726286" cy="2547000"/>
            <a:chOff x="363524" y="1258050"/>
            <a:chExt cx="2726286" cy="2547000"/>
          </a:xfrm>
        </p:grpSpPr>
        <p:sp>
          <p:nvSpPr>
            <p:cNvPr id="125" name="Google Shape;125;p23"/>
            <p:cNvSpPr/>
            <p:nvPr/>
          </p:nvSpPr>
          <p:spPr>
            <a:xfrm rot="2700000">
              <a:off x="1356161"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26" name="Google Shape;126;p23"/>
            <p:cNvSpPr/>
            <p:nvPr/>
          </p:nvSpPr>
          <p:spPr>
            <a:xfrm>
              <a:off x="580539"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944A1"/>
                  </a:solidFill>
                  <a:latin typeface="Montserrat"/>
                  <a:ea typeface="Montserrat"/>
                  <a:cs typeface="Montserrat"/>
                  <a:sym typeface="Montserrat"/>
                </a:rPr>
                <a:t>1</a:t>
              </a:r>
              <a:endParaRPr b="1" sz="1800">
                <a:solidFill>
                  <a:srgbClr val="0944A1"/>
                </a:solidFill>
                <a:latin typeface="Montserrat"/>
                <a:ea typeface="Montserrat"/>
                <a:cs typeface="Montserrat"/>
                <a:sym typeface="Montserrat"/>
              </a:endParaRPr>
            </a:p>
          </p:txBody>
        </p:sp>
        <p:sp>
          <p:nvSpPr>
            <p:cNvPr id="127" name="Google Shape;127;p23"/>
            <p:cNvSpPr txBox="1"/>
            <p:nvPr/>
          </p:nvSpPr>
          <p:spPr>
            <a:xfrm rot="-2700000">
              <a:off x="567889" y="2239754"/>
              <a:ext cx="2336422"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Jonge volwassenheid</a:t>
              </a:r>
              <a:endParaRPr b="1" sz="1800">
                <a:solidFill>
                  <a:srgbClr val="FFFFFF"/>
                </a:solidFill>
                <a:latin typeface="Montserrat"/>
                <a:ea typeface="Montserrat"/>
                <a:cs typeface="Montserrat"/>
                <a:sym typeface="Montserrat"/>
              </a:endParaRPr>
            </a:p>
          </p:txBody>
        </p:sp>
        <p:sp>
          <p:nvSpPr>
            <p:cNvPr id="128" name="Google Shape;128;p23"/>
            <p:cNvSpPr txBox="1"/>
            <p:nvPr/>
          </p:nvSpPr>
          <p:spPr>
            <a:xfrm rot="-2700000">
              <a:off x="1029496"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21 tot 40 jaar</a:t>
              </a:r>
              <a:endParaRPr b="1" sz="1800">
                <a:latin typeface="Montserrat"/>
                <a:ea typeface="Montserrat"/>
                <a:cs typeface="Montserrat"/>
                <a:sym typeface="Montserrat"/>
              </a:endParaRPr>
            </a:p>
          </p:txBody>
        </p:sp>
      </p:grpSp>
      <p:grpSp>
        <p:nvGrpSpPr>
          <p:cNvPr id="129" name="Google Shape;129;p23"/>
          <p:cNvGrpSpPr/>
          <p:nvPr/>
        </p:nvGrpSpPr>
        <p:grpSpPr>
          <a:xfrm>
            <a:off x="2273746" y="3429000"/>
            <a:ext cx="2726286" cy="2547000"/>
            <a:chOff x="2273746" y="1258050"/>
            <a:chExt cx="2726286" cy="2547000"/>
          </a:xfrm>
        </p:grpSpPr>
        <p:sp>
          <p:nvSpPr>
            <p:cNvPr id="130" name="Google Shape;130;p23"/>
            <p:cNvSpPr/>
            <p:nvPr/>
          </p:nvSpPr>
          <p:spPr>
            <a:xfrm rot="2700000">
              <a:off x="3266383" y="1011412"/>
              <a:ext cx="561726" cy="3040276"/>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31" name="Google Shape;131;p23"/>
            <p:cNvSpPr/>
            <p:nvPr/>
          </p:nvSpPr>
          <p:spPr>
            <a:xfrm>
              <a:off x="2490761"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C58D3"/>
                  </a:solidFill>
                  <a:latin typeface="Montserrat"/>
                  <a:ea typeface="Montserrat"/>
                  <a:cs typeface="Montserrat"/>
                  <a:sym typeface="Montserrat"/>
                </a:rPr>
                <a:t>2</a:t>
              </a:r>
              <a:endParaRPr b="1" sz="1800">
                <a:solidFill>
                  <a:srgbClr val="0C58D3"/>
                </a:solidFill>
                <a:latin typeface="Montserrat"/>
                <a:ea typeface="Montserrat"/>
                <a:cs typeface="Montserrat"/>
                <a:sym typeface="Montserrat"/>
              </a:endParaRPr>
            </a:p>
          </p:txBody>
        </p:sp>
        <p:sp>
          <p:nvSpPr>
            <p:cNvPr id="132" name="Google Shape;132;p23"/>
            <p:cNvSpPr txBox="1"/>
            <p:nvPr/>
          </p:nvSpPr>
          <p:spPr>
            <a:xfrm rot="-2700000">
              <a:off x="2473968" y="2237954"/>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Middelbare leeftijd</a:t>
              </a:r>
              <a:endParaRPr b="1" sz="1800">
                <a:solidFill>
                  <a:srgbClr val="FFFFFF"/>
                </a:solidFill>
                <a:latin typeface="Montserrat"/>
                <a:ea typeface="Montserrat"/>
                <a:cs typeface="Montserrat"/>
                <a:sym typeface="Montserrat"/>
              </a:endParaRPr>
            </a:p>
          </p:txBody>
        </p:sp>
        <p:sp>
          <p:nvSpPr>
            <p:cNvPr id="133" name="Google Shape;133;p23"/>
            <p:cNvSpPr txBox="1"/>
            <p:nvPr/>
          </p:nvSpPr>
          <p:spPr>
            <a:xfrm rot="-2700000">
              <a:off x="2939718"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40 tot 55 jaar</a:t>
              </a:r>
              <a:endParaRPr b="1" sz="1800">
                <a:latin typeface="Montserrat"/>
                <a:ea typeface="Montserrat"/>
                <a:cs typeface="Montserrat"/>
                <a:sym typeface="Montserrat"/>
              </a:endParaRPr>
            </a:p>
          </p:txBody>
        </p:sp>
      </p:grpSp>
      <p:grpSp>
        <p:nvGrpSpPr>
          <p:cNvPr id="134" name="Google Shape;134;p23"/>
          <p:cNvGrpSpPr/>
          <p:nvPr/>
        </p:nvGrpSpPr>
        <p:grpSpPr>
          <a:xfrm>
            <a:off x="4193764" y="3429000"/>
            <a:ext cx="2726286" cy="2547000"/>
            <a:chOff x="4193764" y="1258050"/>
            <a:chExt cx="2726286" cy="2547000"/>
          </a:xfrm>
        </p:grpSpPr>
        <p:sp>
          <p:nvSpPr>
            <p:cNvPr id="135" name="Google Shape;135;p23"/>
            <p:cNvSpPr/>
            <p:nvPr/>
          </p:nvSpPr>
          <p:spPr>
            <a:xfrm rot="2700000">
              <a:off x="5186401" y="1011412"/>
              <a:ext cx="561726" cy="3040276"/>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36" name="Google Shape;136;p23"/>
            <p:cNvSpPr/>
            <p:nvPr/>
          </p:nvSpPr>
          <p:spPr>
            <a:xfrm>
              <a:off x="4410780"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D5DDF"/>
                  </a:solidFill>
                  <a:latin typeface="Montserrat"/>
                  <a:ea typeface="Montserrat"/>
                  <a:cs typeface="Montserrat"/>
                  <a:sym typeface="Montserrat"/>
                </a:rPr>
                <a:t>3</a:t>
              </a:r>
              <a:endParaRPr b="1" sz="1800">
                <a:solidFill>
                  <a:srgbClr val="0D5DDF"/>
                </a:solidFill>
                <a:latin typeface="Montserrat"/>
                <a:ea typeface="Montserrat"/>
                <a:cs typeface="Montserrat"/>
                <a:sym typeface="Montserrat"/>
              </a:endParaRPr>
            </a:p>
          </p:txBody>
        </p:sp>
        <p:sp>
          <p:nvSpPr>
            <p:cNvPr id="137" name="Google Shape;137;p23"/>
            <p:cNvSpPr txBox="1"/>
            <p:nvPr/>
          </p:nvSpPr>
          <p:spPr>
            <a:xfrm rot="-2700000">
              <a:off x="4400124" y="2240504"/>
              <a:ext cx="2334301"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Vroege ouderdom</a:t>
              </a:r>
              <a:endParaRPr b="1" sz="1800">
                <a:solidFill>
                  <a:srgbClr val="FFFFFF"/>
                </a:solidFill>
                <a:latin typeface="Montserrat"/>
                <a:ea typeface="Montserrat"/>
                <a:cs typeface="Montserrat"/>
                <a:sym typeface="Montserrat"/>
              </a:endParaRPr>
            </a:p>
          </p:txBody>
        </p:sp>
        <p:sp>
          <p:nvSpPr>
            <p:cNvPr id="138" name="Google Shape;138;p23"/>
            <p:cNvSpPr txBox="1"/>
            <p:nvPr/>
          </p:nvSpPr>
          <p:spPr>
            <a:xfrm rot="-2700000">
              <a:off x="4859736"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55 - 65 jaar</a:t>
              </a:r>
              <a:endParaRPr b="1" sz="1800">
                <a:latin typeface="Montserrat"/>
                <a:ea typeface="Montserrat"/>
                <a:cs typeface="Montserrat"/>
                <a:sym typeface="Montserrat"/>
              </a:endParaRPr>
            </a:p>
          </p:txBody>
        </p:sp>
      </p:grpSp>
      <p:grpSp>
        <p:nvGrpSpPr>
          <p:cNvPr id="139" name="Google Shape;139;p23"/>
          <p:cNvGrpSpPr/>
          <p:nvPr/>
        </p:nvGrpSpPr>
        <p:grpSpPr>
          <a:xfrm>
            <a:off x="6103986" y="3429000"/>
            <a:ext cx="2726286" cy="2547000"/>
            <a:chOff x="6103986" y="1258050"/>
            <a:chExt cx="2726286" cy="2547000"/>
          </a:xfrm>
        </p:grpSpPr>
        <p:sp>
          <p:nvSpPr>
            <p:cNvPr id="140" name="Google Shape;140;p23"/>
            <p:cNvSpPr/>
            <p:nvPr/>
          </p:nvSpPr>
          <p:spPr>
            <a:xfrm rot="2700000">
              <a:off x="7096623" y="1011412"/>
              <a:ext cx="561726" cy="3040276"/>
            </a:xfrm>
            <a:prstGeom prst="roundRect">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41" name="Google Shape;141;p23"/>
            <p:cNvSpPr/>
            <p:nvPr/>
          </p:nvSpPr>
          <p:spPr>
            <a:xfrm>
              <a:off x="632100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E65F0"/>
                  </a:solidFill>
                  <a:latin typeface="Montserrat"/>
                  <a:ea typeface="Montserrat"/>
                  <a:cs typeface="Montserrat"/>
                  <a:sym typeface="Montserrat"/>
                </a:rPr>
                <a:t>4</a:t>
              </a:r>
              <a:endParaRPr b="1" sz="1800">
                <a:solidFill>
                  <a:srgbClr val="0E65F0"/>
                </a:solidFill>
                <a:latin typeface="Montserrat"/>
                <a:ea typeface="Montserrat"/>
                <a:cs typeface="Montserrat"/>
                <a:sym typeface="Montserrat"/>
              </a:endParaRPr>
            </a:p>
          </p:txBody>
        </p:sp>
        <p:sp>
          <p:nvSpPr>
            <p:cNvPr id="142" name="Google Shape;142;p23"/>
            <p:cNvSpPr txBox="1"/>
            <p:nvPr/>
          </p:nvSpPr>
          <p:spPr>
            <a:xfrm rot="-2700000">
              <a:off x="6306241" y="2238854"/>
              <a:ext cx="2338968"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Ouderdrom</a:t>
              </a:r>
              <a:endParaRPr b="1" sz="1800">
                <a:solidFill>
                  <a:srgbClr val="FFFFFF"/>
                </a:solidFill>
                <a:latin typeface="Montserrat"/>
                <a:ea typeface="Montserrat"/>
                <a:cs typeface="Montserrat"/>
                <a:sym typeface="Montserrat"/>
              </a:endParaRPr>
            </a:p>
          </p:txBody>
        </p:sp>
        <p:sp>
          <p:nvSpPr>
            <p:cNvPr id="143" name="Google Shape;143;p23"/>
            <p:cNvSpPr txBox="1"/>
            <p:nvPr/>
          </p:nvSpPr>
          <p:spPr>
            <a:xfrm rot="-2700000">
              <a:off x="6769958"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65 jaar +</a:t>
              </a:r>
              <a:endParaRPr b="1" sz="1800">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47" name="Shape 147"/>
        <p:cNvGrpSpPr/>
        <p:nvPr/>
      </p:nvGrpSpPr>
      <p:grpSpPr>
        <a:xfrm>
          <a:off x="0" y="0"/>
          <a:ext cx="0" cy="0"/>
          <a:chOff x="0" y="0"/>
          <a:chExt cx="0" cy="0"/>
        </a:xfrm>
      </p:grpSpPr>
      <p:pic>
        <p:nvPicPr>
          <p:cNvPr id="148" name="Google Shape;148;p24"/>
          <p:cNvPicPr preferRelativeResize="0"/>
          <p:nvPr/>
        </p:nvPicPr>
        <p:blipFill rotWithShape="1">
          <a:blip r:embed="rId3">
            <a:alphaModFix amt="30000"/>
          </a:blip>
          <a:srcRect b="0" l="27836" r="27836" t="0"/>
          <a:stretch/>
        </p:blipFill>
        <p:spPr>
          <a:xfrm>
            <a:off x="1" y="0"/>
            <a:ext cx="4559843" cy="6857994"/>
          </a:xfrm>
          <a:prstGeom prst="rect">
            <a:avLst/>
          </a:prstGeom>
          <a:noFill/>
          <a:ln>
            <a:noFill/>
          </a:ln>
        </p:spPr>
      </p:pic>
      <p:sp>
        <p:nvSpPr>
          <p:cNvPr id="149" name="Google Shape;149;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0" name="Google Shape;150;p2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WAT IS VOLWASSENHEID</a:t>
            </a:r>
            <a:endParaRPr/>
          </a:p>
        </p:txBody>
      </p:sp>
      <p:sp>
        <p:nvSpPr>
          <p:cNvPr id="151" name="Google Shape;151;p24"/>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Verschillende invalshoeken en een ieder op een verschillend tempo:</a:t>
            </a:r>
            <a:endParaRPr/>
          </a:p>
          <a:p>
            <a:pPr indent="-419100" lvl="0" marL="457200" rtl="0" algn="l">
              <a:spcBef>
                <a:spcPts val="600"/>
              </a:spcBef>
              <a:spcAft>
                <a:spcPts val="0"/>
              </a:spcAft>
              <a:buSzPts val="3000"/>
              <a:buChar char="○"/>
            </a:pPr>
            <a:r>
              <a:rPr lang="en"/>
              <a:t>Lichamelijke volwassenheid = volgroeid</a:t>
            </a:r>
            <a:endParaRPr/>
          </a:p>
          <a:p>
            <a:pPr indent="-419100" lvl="0" marL="457200" rtl="0" algn="l">
              <a:spcBef>
                <a:spcPts val="0"/>
              </a:spcBef>
              <a:spcAft>
                <a:spcPts val="0"/>
              </a:spcAft>
              <a:buSzPts val="3000"/>
              <a:buChar char="○"/>
            </a:pPr>
            <a:r>
              <a:rPr lang="en"/>
              <a:t>Maatschappelijke volwassenheid = Stemrecht, trouwen, eigen zaak beginnen</a:t>
            </a:r>
            <a:endParaRPr/>
          </a:p>
          <a:p>
            <a:pPr indent="-419100" lvl="0" marL="457200" rtl="0" algn="l">
              <a:spcBef>
                <a:spcPts val="0"/>
              </a:spcBef>
              <a:spcAft>
                <a:spcPts val="0"/>
              </a:spcAft>
              <a:buSzPts val="3000"/>
              <a:buChar char="○"/>
            </a:pPr>
            <a:r>
              <a:rPr lang="en"/>
              <a:t>Psychische volwassenheid = zelfstandigheid en verantwoordelijkheid</a:t>
            </a:r>
            <a:br>
              <a:rPr lang="en"/>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55" name="Shape 155"/>
        <p:cNvGrpSpPr/>
        <p:nvPr/>
      </p:nvGrpSpPr>
      <p:grpSpPr>
        <a:xfrm>
          <a:off x="0" y="0"/>
          <a:ext cx="0" cy="0"/>
          <a:chOff x="0" y="0"/>
          <a:chExt cx="0" cy="0"/>
        </a:xfrm>
      </p:grpSpPr>
      <p:pic>
        <p:nvPicPr>
          <p:cNvPr id="156" name="Google Shape;156;p25"/>
          <p:cNvPicPr preferRelativeResize="0"/>
          <p:nvPr/>
        </p:nvPicPr>
        <p:blipFill rotWithShape="1">
          <a:blip r:embed="rId3">
            <a:alphaModFix amt="30000"/>
          </a:blip>
          <a:srcRect b="0" l="27836" r="27836" t="0"/>
          <a:stretch/>
        </p:blipFill>
        <p:spPr>
          <a:xfrm>
            <a:off x="1" y="0"/>
            <a:ext cx="4559843" cy="6857994"/>
          </a:xfrm>
          <a:prstGeom prst="rect">
            <a:avLst/>
          </a:prstGeom>
          <a:noFill/>
          <a:ln>
            <a:noFill/>
          </a:ln>
        </p:spPr>
      </p:pic>
      <p:sp>
        <p:nvSpPr>
          <p:cNvPr id="157" name="Google Shape;157;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8" name="Google Shape;158;p25"/>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WAT IS VOLWASSENHEID</a:t>
            </a:r>
            <a:endParaRPr/>
          </a:p>
        </p:txBody>
      </p:sp>
      <p:sp>
        <p:nvSpPr>
          <p:cNvPr id="159" name="Google Shape;159;p25"/>
          <p:cNvSpPr txBox="1"/>
          <p:nvPr>
            <p:ph idx="1" type="body"/>
          </p:nvPr>
        </p:nvSpPr>
        <p:spPr>
          <a:xfrm>
            <a:off x="561950" y="2238150"/>
            <a:ext cx="8020200" cy="4023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Zelfstandig zijn</a:t>
            </a:r>
            <a:endParaRPr/>
          </a:p>
          <a:p>
            <a:pPr indent="-419100" lvl="0" marL="457200" rtl="0" algn="l">
              <a:spcBef>
                <a:spcPts val="0"/>
              </a:spcBef>
              <a:spcAft>
                <a:spcPts val="0"/>
              </a:spcAft>
              <a:buSzPts val="3000"/>
              <a:buChar char="○"/>
            </a:pPr>
            <a:r>
              <a:rPr lang="en"/>
              <a:t>Verantwoordelijkheid kunnen dragen</a:t>
            </a:r>
            <a:endParaRPr/>
          </a:p>
          <a:p>
            <a:pPr indent="-419100" lvl="0" marL="457200" rtl="0" algn="l">
              <a:spcBef>
                <a:spcPts val="0"/>
              </a:spcBef>
              <a:spcAft>
                <a:spcPts val="0"/>
              </a:spcAft>
              <a:buSzPts val="3000"/>
              <a:buChar char="○"/>
            </a:pPr>
            <a:r>
              <a:rPr lang="en"/>
              <a:t>Handelen overeenkomstig eigen normen en waarden</a:t>
            </a:r>
            <a:endParaRPr/>
          </a:p>
          <a:p>
            <a:pPr indent="-419100" lvl="0" marL="457200" rtl="0" algn="l">
              <a:spcBef>
                <a:spcPts val="0"/>
              </a:spcBef>
              <a:spcAft>
                <a:spcPts val="0"/>
              </a:spcAft>
              <a:buSzPts val="3000"/>
              <a:buChar char="○"/>
            </a:pPr>
            <a:r>
              <a:rPr lang="en"/>
              <a:t>Culturele en maatschappelijke</a:t>
            </a:r>
            <a:r>
              <a:rPr lang="en"/>
              <a:t> </a:t>
            </a:r>
            <a:r>
              <a:rPr lang="en"/>
              <a:t>betrokkenheid</a:t>
            </a:r>
            <a:endParaRPr/>
          </a:p>
          <a:p>
            <a:pPr indent="-419100" lvl="0" marL="457200" rtl="0" algn="l">
              <a:spcBef>
                <a:spcPts val="0"/>
              </a:spcBef>
              <a:spcAft>
                <a:spcPts val="0"/>
              </a:spcAft>
              <a:buSzPts val="3000"/>
              <a:buChar char="○"/>
            </a:pPr>
            <a:r>
              <a:rPr lang="en"/>
              <a:t>Duurzame relaties aangaan en onderhouden</a:t>
            </a:r>
            <a:endParaRPr/>
          </a:p>
          <a:p>
            <a:pPr indent="-419100" lvl="0" marL="457200" rtl="0" algn="l">
              <a:spcBef>
                <a:spcPts val="0"/>
              </a:spcBef>
              <a:spcAft>
                <a:spcPts val="0"/>
              </a:spcAft>
              <a:buSzPts val="3000"/>
              <a:buChar char="○"/>
            </a:pPr>
            <a:r>
              <a:rPr lang="en"/>
              <a:t>Inhoud geven aan eigen leven</a:t>
            </a:r>
            <a:br>
              <a:rPr lang="en"/>
            </a:br>
            <a:br>
              <a:rPr lang="en"/>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63" name="Shape 163"/>
        <p:cNvGrpSpPr/>
        <p:nvPr/>
      </p:nvGrpSpPr>
      <p:grpSpPr>
        <a:xfrm>
          <a:off x="0" y="0"/>
          <a:ext cx="0" cy="0"/>
          <a:chOff x="0" y="0"/>
          <a:chExt cx="0" cy="0"/>
        </a:xfrm>
      </p:grpSpPr>
      <p:sp>
        <p:nvSpPr>
          <p:cNvPr id="164" name="Google Shape;164;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5" name="Google Shape;165;p26"/>
          <p:cNvPicPr preferRelativeResize="0"/>
          <p:nvPr/>
        </p:nvPicPr>
        <p:blipFill rotWithShape="1">
          <a:blip r:embed="rId3">
            <a:alphaModFix amt="30000"/>
          </a:blip>
          <a:srcRect b="0" l="53421" r="2251" t="0"/>
          <a:stretch/>
        </p:blipFill>
        <p:spPr>
          <a:xfrm>
            <a:off x="4584151" y="0"/>
            <a:ext cx="4559846" cy="6857998"/>
          </a:xfrm>
          <a:prstGeom prst="rect">
            <a:avLst/>
          </a:prstGeom>
          <a:noFill/>
          <a:ln>
            <a:noFill/>
          </a:ln>
        </p:spPr>
      </p:pic>
      <p:sp>
        <p:nvSpPr>
          <p:cNvPr id="166" name="Google Shape;166;p26"/>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a:t>
            </a:r>
            <a:endParaRPr/>
          </a:p>
        </p:txBody>
      </p:sp>
      <p:sp>
        <p:nvSpPr>
          <p:cNvPr id="167" name="Google Shape;167;p26"/>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rgbClr val="FFFFFF"/>
              </a:buClr>
              <a:buSzPts val="3000"/>
              <a:buFont typeface="Open Sans"/>
              <a:buChar char="○"/>
            </a:pPr>
            <a:r>
              <a:rPr lang="en"/>
              <a:t>Vervolmaking formeel – operationele fase</a:t>
            </a:r>
            <a:endParaRPr/>
          </a:p>
          <a:p>
            <a:pPr indent="-419100" lvl="0" marL="457200" marR="0" rtl="0" algn="l">
              <a:lnSpc>
                <a:spcPct val="100000"/>
              </a:lnSpc>
              <a:spcBef>
                <a:spcPts val="0"/>
              </a:spcBef>
              <a:spcAft>
                <a:spcPts val="0"/>
              </a:spcAft>
              <a:buClr>
                <a:srgbClr val="FFFFFF"/>
              </a:buClr>
              <a:buSzPts val="3000"/>
              <a:buFont typeface="Open Sans"/>
              <a:buChar char="○"/>
            </a:pPr>
            <a:r>
              <a:rPr lang="en"/>
              <a:t>Intellectuele topprestaties</a:t>
            </a:r>
            <a:endParaRPr/>
          </a:p>
          <a:p>
            <a:pPr indent="-419100" lvl="0" marL="457200" marR="0" rtl="0" algn="l">
              <a:lnSpc>
                <a:spcPct val="100000"/>
              </a:lnSpc>
              <a:spcBef>
                <a:spcPts val="0"/>
              </a:spcBef>
              <a:spcAft>
                <a:spcPts val="0"/>
              </a:spcAft>
              <a:buClr>
                <a:srgbClr val="FFFFFF"/>
              </a:buClr>
              <a:buSzPts val="3000"/>
              <a:buFont typeface="Open Sans"/>
              <a:buChar char="○"/>
            </a:pPr>
            <a:r>
              <a:rPr lang="en"/>
              <a:t>Interesse in nieuwe kennis en vaardigheden</a:t>
            </a:r>
            <a:br>
              <a:rPr lang="en"/>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71" name="Shape 171"/>
        <p:cNvGrpSpPr/>
        <p:nvPr/>
      </p:nvGrpSpPr>
      <p:grpSpPr>
        <a:xfrm>
          <a:off x="0" y="0"/>
          <a:ext cx="0" cy="0"/>
          <a:chOff x="0" y="0"/>
          <a:chExt cx="0" cy="0"/>
        </a:xfrm>
      </p:grpSpPr>
      <p:pic>
        <p:nvPicPr>
          <p:cNvPr id="172" name="Google Shape;172;p27"/>
          <p:cNvPicPr preferRelativeResize="0"/>
          <p:nvPr/>
        </p:nvPicPr>
        <p:blipFill rotWithShape="1">
          <a:blip r:embed="rId3">
            <a:alphaModFix amt="30000"/>
          </a:blip>
          <a:srcRect b="0" l="27904" r="27908" t="0"/>
          <a:stretch/>
        </p:blipFill>
        <p:spPr>
          <a:xfrm>
            <a:off x="1" y="0"/>
            <a:ext cx="4559842" cy="6857994"/>
          </a:xfrm>
          <a:prstGeom prst="rect">
            <a:avLst/>
          </a:prstGeom>
          <a:noFill/>
          <a:ln>
            <a:noFill/>
          </a:ln>
        </p:spPr>
      </p:pic>
      <p:sp>
        <p:nvSpPr>
          <p:cNvPr id="173" name="Google Shape;173;p2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7"/>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 – emotionele ontwikkeling</a:t>
            </a:r>
            <a:endParaRPr/>
          </a:p>
        </p:txBody>
      </p:sp>
      <p:sp>
        <p:nvSpPr>
          <p:cNvPr id="175" name="Google Shape;175;p27"/>
          <p:cNvSpPr txBox="1"/>
          <p:nvPr>
            <p:ph idx="1" type="body"/>
          </p:nvPr>
        </p:nvSpPr>
        <p:spPr>
          <a:xfrm>
            <a:off x="561950" y="2238150"/>
            <a:ext cx="8020200" cy="4023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Aangaan vaste relatie</a:t>
            </a:r>
            <a:endParaRPr/>
          </a:p>
          <a:p>
            <a:pPr indent="-419100" lvl="0" marL="457200" rtl="0" algn="l">
              <a:spcBef>
                <a:spcPts val="0"/>
              </a:spcBef>
              <a:spcAft>
                <a:spcPts val="0"/>
              </a:spcAft>
              <a:buSzPts val="3000"/>
              <a:buChar char="○"/>
            </a:pPr>
            <a:r>
              <a:rPr lang="en"/>
              <a:t>Ouderschap</a:t>
            </a:r>
            <a:endParaRPr/>
          </a:p>
          <a:p>
            <a:pPr indent="-419100" lvl="0" marL="457200" rtl="0" algn="l">
              <a:spcBef>
                <a:spcPts val="0"/>
              </a:spcBef>
              <a:spcAft>
                <a:spcPts val="0"/>
              </a:spcAft>
              <a:buSzPts val="3000"/>
              <a:buChar char="○"/>
            </a:pPr>
            <a:r>
              <a:rPr lang="en"/>
              <a:t>Huiselijk geweld</a:t>
            </a:r>
            <a:endParaRPr/>
          </a:p>
          <a:p>
            <a:pPr indent="-419100" lvl="0" marL="457200" rtl="0" algn="l">
              <a:spcBef>
                <a:spcPts val="0"/>
              </a:spcBef>
              <a:spcAft>
                <a:spcPts val="0"/>
              </a:spcAft>
              <a:buSzPts val="3000"/>
              <a:buChar char="○"/>
            </a:pPr>
            <a:r>
              <a:rPr lang="en"/>
              <a:t>Scheiding</a:t>
            </a:r>
            <a:endParaRPr/>
          </a:p>
          <a:p>
            <a:pPr indent="-419100" lvl="0" marL="457200" rtl="0" algn="l">
              <a:spcBef>
                <a:spcPts val="0"/>
              </a:spcBef>
              <a:spcAft>
                <a:spcPts val="0"/>
              </a:spcAft>
              <a:buSzPts val="3000"/>
              <a:buChar char="○"/>
            </a:pPr>
            <a:r>
              <a:rPr lang="en"/>
              <a:t>Vaste werkkring</a:t>
            </a:r>
            <a:br>
              <a:rPr lang="en"/>
            </a:b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